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327" r:id="rId6"/>
    <p:sldId id="290" r:id="rId7"/>
    <p:sldId id="263" r:id="rId8"/>
    <p:sldId id="312" r:id="rId9"/>
    <p:sldId id="313" r:id="rId10"/>
    <p:sldId id="314" r:id="rId11"/>
    <p:sldId id="315" r:id="rId12"/>
    <p:sldId id="316" r:id="rId13"/>
    <p:sldId id="317" r:id="rId14"/>
    <p:sldId id="328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</p:sldIdLst>
  <p:sldSz cx="9144000" cy="6858000" type="screen4x3"/>
  <p:notesSz cx="6797675" cy="987425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AB2D"/>
    <a:srgbClr val="FFFF66"/>
    <a:srgbClr val="FFFF99"/>
    <a:srgbClr val="316119"/>
    <a:srgbClr val="CCFF66"/>
    <a:srgbClr val="CCFF33"/>
    <a:srgbClr val="7DAE21"/>
    <a:srgbClr val="FF9933"/>
    <a:srgbClr val="FF9900"/>
    <a:srgbClr val="3E7A20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94" autoAdjust="0"/>
    <p:restoredTop sz="94588" autoAdjust="0"/>
  </p:normalViewPr>
  <p:slideViewPr>
    <p:cSldViewPr>
      <p:cViewPr>
        <p:scale>
          <a:sx n="75" d="100"/>
          <a:sy n="75" d="100"/>
        </p:scale>
        <p:origin x="-72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2214" y="-90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9053E-6084-445F-AB8F-5D85A1AF751D}" type="datetimeFigureOut">
              <a:rPr lang="zh-TW" altLang="en-US" smtClean="0"/>
              <a:pPr/>
              <a:t>2014/6/10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C9192-BFF9-45C0-8284-FEE86F5C7E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BCF69-7892-4C27-910D-A6145ACEEDAD}" type="datetimeFigureOut">
              <a:rPr lang="zh-TW" altLang="en-US" smtClean="0"/>
              <a:pPr/>
              <a:t>2014/6/10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EEB78-511C-4BDC-815F-92AB577979A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EEB78-511C-4BDC-815F-92AB577979A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D0F74-74C4-476A-921D-3FDC6871115E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5920A-AB96-429F-824E-8673EE977626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62A23-017D-4A7A-8EBB-1D0E1A9E7F1E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FD8B6-D785-4ACC-B6E3-5BDBD160EE22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C816F-828E-4B35-937D-C210390340F2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9E044-B193-491F-9FA0-90713F9F3BD2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EB7B6-C23A-431B-8855-15037274736C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50F51-B23B-4B18-9B91-39548D3A6814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2D97F-83EC-4703-9CEC-671575A0858A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DC918-397E-49BE-A160-C8E8AD89CF3C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4A277-E46E-48A5-87A0-75CE4BB8CD34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TW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TW" smtClean="0"/>
              <a:t>Cliquez pour modifier les styles du texte du masque</a:t>
            </a:r>
          </a:p>
          <a:p>
            <a:pPr lvl="1"/>
            <a:r>
              <a:rPr lang="fr-FR" altLang="zh-TW" smtClean="0"/>
              <a:t>Deuxième niveau</a:t>
            </a:r>
          </a:p>
          <a:p>
            <a:pPr lvl="2"/>
            <a:r>
              <a:rPr lang="fr-FR" altLang="zh-TW" smtClean="0"/>
              <a:t>Troisième niveau</a:t>
            </a:r>
          </a:p>
          <a:p>
            <a:pPr lvl="3"/>
            <a:r>
              <a:rPr lang="fr-FR" altLang="zh-TW" smtClean="0"/>
              <a:t>Quatrième niveau</a:t>
            </a:r>
          </a:p>
          <a:p>
            <a:pPr lvl="4"/>
            <a:r>
              <a:rPr lang="fr-FR" altLang="zh-TW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3ECEFD3D-3316-4715-9A29-62E380BBB574}" type="slidenum">
              <a:rPr lang="fr-FR" altLang="zh-TW"/>
              <a:pPr>
                <a:defRPr/>
              </a:pPr>
              <a:t>‹#›</a:t>
            </a:fld>
            <a:endParaRPr lang="fr-FR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1560" y="713773"/>
          <a:ext cx="7920001" cy="5306744"/>
        </p:xfrm>
        <a:graphic>
          <a:graphicData uri="http://schemas.openxmlformats.org/drawingml/2006/table">
            <a:tbl>
              <a:tblPr/>
              <a:tblGrid>
                <a:gridCol w="842198"/>
                <a:gridCol w="720080"/>
                <a:gridCol w="1171311"/>
                <a:gridCol w="957790"/>
                <a:gridCol w="989141"/>
                <a:gridCol w="936104"/>
                <a:gridCol w="2303377"/>
              </a:tblGrid>
              <a:tr h="324068">
                <a:tc rowSpan="3"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5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100" kern="100" dirty="0"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Total page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19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461">
                <a:tc gridSpan="5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100" kern="100"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Doc No</a:t>
                      </a:r>
                      <a:endParaRPr lang="zh-TW" sz="1100" kern="10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TL-TICE99_C_Compiler_S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461">
                <a:tc gridSpan="5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100" kern="100"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Rev.</a:t>
                      </a:r>
                      <a:endParaRPr lang="zh-TW" sz="1100" kern="10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1.0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b="1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文件名稱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en-US" sz="13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TICE99 C Compiler</a:t>
                      </a:r>
                      <a:r>
                        <a:rPr lang="zh-TW" altLang="en-US" sz="13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特殊用法簡報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9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版次</a:t>
                      </a: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生效日</a:t>
                      </a: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ECN No.</a:t>
                      </a:r>
                      <a:endParaRPr lang="zh-TW" sz="1100" kern="10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制修訂者</a:t>
                      </a: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修訂內容概要</a:t>
                      </a: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1.0</a:t>
                      </a:r>
                      <a:endParaRPr lang="zh-TW" sz="1100" kern="10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2014/06/10</a:t>
                      </a:r>
                      <a:endParaRPr lang="en-US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 </a:t>
                      </a:r>
                      <a:r>
                        <a:rPr lang="en-US" sz="1100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EN-TL-13-12001 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廖國峯 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  <a:cs typeface="Arial"/>
                        </a:rPr>
                        <a:t>新頒。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9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1825" algn="ctr"/>
                        </a:tabLst>
                      </a:pPr>
                      <a:endParaRPr lang="de-DE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標楷體"/>
                        <a:cs typeface="Arial"/>
                      </a:endParaRPr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08000"/>
                      <a:endParaRPr lang="zh-TW" altLang="en-US" dirty="0"/>
                    </a:p>
                  </a:txBody>
                  <a:tcPr marL="16992" marR="16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圖片 10" descr="LOGO+英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909992"/>
            <a:ext cx="2952328" cy="646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然后把最下面的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Insert Interrupt Function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的选项：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3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9" name="圖片 8" descr="擷取-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2420888"/>
            <a:ext cx="6705600" cy="20383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4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产生的视窗中，可看出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TM57FLA80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可使用的中断方式，使用者可自行选择自己需要</a:t>
            </a: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的：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10" name="圖片 9" descr="擷取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2348880"/>
            <a:ext cx="6011677" cy="403244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右侧最上面所显示的是中断产生的要件、向量入口和优先性：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中间部份显示的是预设的中断函数的名称，可自行修改名称：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5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9" name="圖片 8" descr="Capture-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1105" y="2330598"/>
            <a:ext cx="4390073" cy="1246823"/>
          </a:xfrm>
          <a:prstGeom prst="rect">
            <a:avLst/>
          </a:prstGeom>
        </p:spPr>
      </p:pic>
      <p:pic>
        <p:nvPicPr>
          <p:cNvPr id="10" name="圖片 9" descr="Capture-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4562843"/>
            <a:ext cx="5039678" cy="668655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</a:p>
          <a:p>
            <a:pPr marL="594000" lvl="1" indent="-342000">
              <a:lnSpc>
                <a:spcPct val="150000"/>
              </a:lnSpc>
              <a:buFont typeface="+mj-lt"/>
              <a:buAutoNum type="arabicPeriod" startAt="7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右侧最上面所显示的是中断</a:t>
            </a: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右侧下方是选择在进入中断函数时，避免一些运算暂存位址的值被修改，所提供的中断保存方式：</a:t>
            </a:r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注意：每颗晶片不同，保存中所需要用到的暂存位址有所差异</a:t>
            </a:r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)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7" name="圖片 6" descr="Capture-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2622" y="3050675"/>
            <a:ext cx="4411028" cy="1477328"/>
          </a:xfrm>
          <a:prstGeom prst="rect">
            <a:avLst/>
          </a:prstGeom>
        </p:spPr>
      </p:pic>
      <p:pic>
        <p:nvPicPr>
          <p:cNvPr id="8" name="圖片 7" descr="Capture-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02623" y="4634851"/>
            <a:ext cx="4421505" cy="1498283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按下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OK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键后，就会回到新增专案的视窗，输入专案名称并且选择要储存的目录后，按下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OK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键，就会把中断函数写入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main.c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的程序檔里。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lvl="1" indent="-342900">
              <a:lnSpc>
                <a:spcPct val="150000"/>
              </a:lnSpc>
              <a:buFont typeface="+mj-lt"/>
              <a:buAutoNum type="arabicPeriod" startAt="8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828000" lvl="1" indent="-252000">
              <a:buClr>
                <a:srgbClr val="FF0000"/>
              </a:buClr>
              <a:buFont typeface="標楷體" pitchFamily="65" charset="-120"/>
              <a:buChar char="※"/>
            </a:pPr>
            <a:r>
              <a:rPr lang="zh-TW" altLang="en-US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注意：中断保存函数若在只有单一中断向量入口的晶片上，会采用</a:t>
            </a:r>
            <a:r>
              <a:rPr lang="en-US" altLang="zh-TW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MACRO</a:t>
            </a:r>
            <a:r>
              <a:rPr lang="zh-TW" altLang="en-US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的方式插入</a:t>
            </a:r>
            <a:endParaRPr lang="en-US" altLang="zh-TW" sz="1400" b="1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marL="828000" lvl="1" indent="-252000">
              <a:buClr>
                <a:srgbClr val="FF0000"/>
              </a:buClr>
            </a:pPr>
            <a:r>
              <a:rPr lang="en-US" altLang="zh-TW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        </a:t>
            </a:r>
            <a:r>
              <a:rPr lang="zh-TW" altLang="en-US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以减少堆栈的使用。</a:t>
            </a:r>
            <a:endParaRPr lang="en-US" altLang="zh-TW" sz="1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9" name="圖片 8" descr="Capture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636912"/>
            <a:ext cx="5534025" cy="30289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搭配</a:t>
            </a:r>
            <a:r>
              <a:rPr lang="en-US" altLang="zh-TW" sz="20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函数的使用，就可以在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文件中直接撰写纯汇编的程序，定义的方式，如下：</a:t>
            </a: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</a:t>
            </a:r>
            <a:r>
              <a:rPr lang="en-US" altLang="zh-TW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(&lt;string literal&gt;[,optional parameters]);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而在字符串中可以包含下表列的格式符号。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inline</a:t>
            </a:r>
            <a:r>
              <a:rPr lang="en-US" altLang="zh-TW" sz="4800" b="1" dirty="0" smtClean="0"/>
              <a:t> </a:t>
            </a:r>
            <a:r>
              <a:rPr lang="en-US" altLang="zh-TW" sz="4800" b="1" spc="-150" dirty="0" err="1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函数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19672" y="3284984"/>
          <a:ext cx="551993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41517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格式符号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说明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%b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8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位数字值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%w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16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位数字值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%l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32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位数字值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%v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全域</a:t>
                      </a:r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变量或函数的汇编名称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%o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区域</a:t>
                      </a:r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变量堆栈偏移量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%%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/>
                      <a:r>
                        <a:rPr lang="en-US" altLang="zh-TW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  <a:r>
                        <a:rPr lang="zh-TW" altLang="en-US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符号</a:t>
                      </a:r>
                      <a:endParaRPr lang="zh-TW" altLang="en-US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可以搭配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语言的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#define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的预处理来使用，例如：</a:t>
            </a: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#define   OFFS   0x23</a:t>
            </a: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</a:t>
            </a: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{</a:t>
            </a:r>
          </a:p>
          <a:p>
            <a:pPr marL="72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</a:t>
            </a: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ch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;</a:t>
            </a:r>
          </a:p>
          <a:p>
            <a:pPr marL="72000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(“MOVLW %b”, OFFS);</a:t>
            </a:r>
          </a:p>
          <a:p>
            <a:pPr marL="72000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(“MOVWF %o”, </a:t>
            </a: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ch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);              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// 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因为</a:t>
            </a:r>
            <a:r>
              <a:rPr lang="en-US" altLang="zh-TW" sz="1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ch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是区域变量，所以用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%o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的格式符号</a:t>
            </a:r>
            <a:endParaRPr lang="en-US" altLang="zh-TW" sz="1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}</a:t>
            </a:r>
          </a:p>
          <a:p>
            <a:pPr marL="274320" lvl="0" indent="-27432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</a:t>
            </a:r>
          </a:p>
          <a:p>
            <a:pPr lvl="0" algn="just" fontAlgn="auto"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在此有一点需要注意的地方，因为大部份的</a:t>
            </a:r>
            <a:r>
              <a:rPr lang="en-US" altLang="zh-TW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MCU</a:t>
            </a: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最大的位址只有</a:t>
            </a:r>
            <a:r>
              <a:rPr lang="en-US" altLang="zh-TW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0x7F</a:t>
            </a: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所以数字值如果超出</a:t>
            </a:r>
            <a:r>
              <a:rPr lang="en-US" altLang="zh-TW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0x7F</a:t>
            </a: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的话，需要改用</a:t>
            </a:r>
            <a:r>
              <a:rPr lang="en-US" altLang="zh-TW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『 %w』</a:t>
            </a: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的格式符号，否则</a:t>
            </a:r>
            <a:r>
              <a:rPr lang="en-US" altLang="zh-TW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Compiler</a:t>
            </a:r>
            <a:r>
              <a:rPr lang="zh-TW" altLang="en-US" sz="17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会有错误。</a:t>
            </a:r>
            <a:endParaRPr lang="en-US" altLang="zh-TW" sz="17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#define   OFFS    0x89</a:t>
            </a: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</a:t>
            </a: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{</a:t>
            </a:r>
          </a:p>
          <a:p>
            <a:pPr marL="72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</a:t>
            </a: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ch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;</a:t>
            </a:r>
          </a:p>
          <a:p>
            <a:pPr marL="72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(“MOVLW %w”, OFFS);     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//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因为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OFFS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所定义的值超过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0x7F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，所以需要使用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%w</a:t>
            </a:r>
          </a:p>
          <a:p>
            <a:pPr marL="72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(“MOVWF %o”,  </a:t>
            </a:r>
            <a:r>
              <a:rPr lang="en-US" altLang="zh-TW" sz="14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ch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);</a:t>
            </a:r>
          </a:p>
          <a:p>
            <a:pPr marL="540000" lvl="0" fontAlgn="auto">
              <a:spcBef>
                <a:spcPts val="0"/>
              </a:spcBef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}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inline</a:t>
            </a:r>
            <a:r>
              <a:rPr lang="en-US" altLang="zh-TW" sz="4800" b="1" dirty="0" smtClean="0"/>
              <a:t> </a:t>
            </a:r>
            <a:r>
              <a:rPr lang="en-US" altLang="zh-TW" sz="4800" b="1" spc="-150" dirty="0" err="1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函数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撰写单晶片程序时，有时候为了提高程序执行效率，会使用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文件和汇编的混用方式，下列将进行一些使用的方式。</a:t>
            </a: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文件调用无需传入参数和无回传值的汇编函数：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和</a:t>
            </a:r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的混用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1656035" y="271675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C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067944" y="270892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汇编文件：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7" name="圖片 6" descr="Capture-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9090" y="3210654"/>
            <a:ext cx="2343150" cy="2594610"/>
          </a:xfrm>
          <a:prstGeom prst="rect">
            <a:avLst/>
          </a:prstGeom>
        </p:spPr>
      </p:pic>
      <p:pic>
        <p:nvPicPr>
          <p:cNvPr id="8" name="圖片 7" descr="Capture-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44067" y="3210655"/>
            <a:ext cx="1547813" cy="928688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683568" y="5931653"/>
            <a:ext cx="7920880" cy="377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lvl="1">
              <a:lnSpc>
                <a:spcPct val="150000"/>
              </a:lnSpc>
              <a:spcBef>
                <a:spcPts val="0"/>
              </a:spcBef>
              <a:buClr>
                <a:srgbClr val="FF0000"/>
              </a:buClr>
              <a:buSzPct val="95000"/>
              <a:buFont typeface="標楷體" pitchFamily="65" charset="-120"/>
              <a:buChar char="※"/>
              <a:defRPr/>
            </a:pPr>
            <a:r>
              <a:rPr lang="zh-TW" altLang="en-US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注意：混用的情况只能在</a:t>
            </a:r>
            <a:r>
              <a:rPr lang="en-US" altLang="zh-TW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C</a:t>
            </a:r>
            <a:r>
              <a:rPr lang="zh-TW" altLang="en-US" sz="1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专案的前提下使用，并且需要把汇编文件加入专案列表中。</a:t>
            </a:r>
            <a:endParaRPr lang="en-US" altLang="zh-TW" sz="1400" b="1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  <p:bldP spid="4" grpId="0"/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en-US" altLang="zh-TW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C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文件调用需传入参数和有回传值的汇编函数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：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(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汇编函数的局部变 </a:t>
            </a:r>
            <a:endParaRPr lang="en-US" altLang="zh-TW" sz="2000" dirty="0" smtClean="0">
              <a:ln w="9525">
                <a:noFill/>
              </a:ln>
              <a:latin typeface="Times New Roman" pitchFamily="18" charset="0"/>
              <a:ea typeface="標楷體" pitchFamily="65" charset="-12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   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量位址设定顺序是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”</a:t>
            </a:r>
            <a:r>
              <a:rPr lang="zh-TW" altLang="en-US" sz="2000" dirty="0" smtClean="0">
                <a:ln w="9525">
                  <a:noFill/>
                </a:ln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由下至上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” 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，而传入汇编函数中的参数变量的位</a:t>
            </a:r>
            <a:endParaRPr lang="en-US" altLang="zh-TW" sz="2000" dirty="0" smtClean="0">
              <a:ln w="9525">
                <a:noFill/>
              </a:ln>
              <a:latin typeface="Times New Roman" pitchFamily="18" charset="0"/>
              <a:ea typeface="標楷體" pitchFamily="65" charset="-12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   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址顺序是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”</a:t>
            </a:r>
            <a:r>
              <a:rPr lang="zh-TW" altLang="en-US" sz="2000" dirty="0" smtClean="0">
                <a:ln w="9525">
                  <a:noFill/>
                </a:ln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由右至左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”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，</a:t>
            </a:r>
            <a:r>
              <a:rPr lang="en-US" altLang="zh-TW" sz="2000" dirty="0" err="1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add_PARAM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和</a:t>
            </a:r>
            <a:r>
              <a:rPr lang="en-US" altLang="zh-TW" sz="2000" dirty="0" err="1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add_LOCAL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的位址，编译器会</a:t>
            </a:r>
            <a:endParaRPr lang="en-US" altLang="zh-TW" sz="2000" dirty="0" smtClean="0">
              <a:ln w="9525">
                <a:noFill/>
              </a:ln>
              <a:latin typeface="Times New Roman" pitchFamily="18" charset="0"/>
              <a:ea typeface="標楷體" pitchFamily="65" charset="-12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   </a:t>
            </a:r>
            <a:r>
              <a:rPr lang="zh-TW" altLang="en-US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自行安排</a:t>
            </a:r>
            <a:r>
              <a:rPr lang="en-US" altLang="zh-TW" sz="2000" dirty="0" smtClean="0">
                <a:ln w="9525">
                  <a:noFill/>
                </a:ln>
                <a:latin typeface="Times New Roman" pitchFamily="18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) </a:t>
            </a:r>
            <a:endParaRPr lang="en-US" altLang="zh-TW" sz="2000" dirty="0" smtClean="0">
              <a:ln w="9525">
                <a:noFill/>
              </a:ln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和</a:t>
            </a:r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的混用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1331640" y="316230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C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847431" y="315446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汇编文件：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11560" y="5680687"/>
            <a:ext cx="7920880" cy="70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95000"/>
              <a:buFont typeface="標楷體" pitchFamily="65" charset="-120"/>
              <a:buChar char="※"/>
              <a:defRPr/>
            </a:pP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注意：在有回传值的情况下，回传值必须固定放在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op2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的位址，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op2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的位址编译器会自行安排。</a:t>
            </a:r>
            <a:endParaRPr lang="en-US" altLang="zh-TW" sz="1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1800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95000"/>
              <a:buFont typeface="標楷體" pitchFamily="65" charset="-120"/>
              <a:buChar char="※"/>
              <a:defRPr/>
            </a:pP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有关位址安排详细介绍可查看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UM-TM57XX_C_Compiler.pdf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手册中第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75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页介绍。</a:t>
            </a:r>
            <a:endPara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" name="圖片 9" descr="Capture-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9213" y="3687673"/>
            <a:ext cx="2870835" cy="1613535"/>
          </a:xfrm>
          <a:prstGeom prst="rect">
            <a:avLst/>
          </a:prstGeom>
        </p:spPr>
      </p:pic>
      <p:pic>
        <p:nvPicPr>
          <p:cNvPr id="11" name="圖片 10" descr="Capture-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07466" y="3670523"/>
            <a:ext cx="2388870" cy="1990725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  <p:bldP spid="4" grpId="0"/>
      <p:bldP spid="5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在此说明关于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.DECLFUNC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的中，所代表的数值关系。在下图中所看到的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.DECLFUNC  add(0,2)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的部份，就是告知编译器，在这个函数中，局部的变量占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个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Byte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，带入的参数占了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个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Bytes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indent="-274320">
              <a:spcBef>
                <a:spcPts val="0"/>
              </a:spcBef>
              <a:buClr>
                <a:srgbClr val="FF0000"/>
              </a:buClr>
              <a:buSzPct val="95000"/>
              <a:buFont typeface="標楷體" pitchFamily="65" charset="-120"/>
              <a:buChar char="※"/>
              <a:defRPr/>
            </a:pP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此部份务必要把位址的数量填写清楚，否则会导致编译器位址安排错误，</a:t>
            </a:r>
            <a:endParaRPr lang="en-US" altLang="zh-TW" sz="16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indent="-274320">
              <a:spcBef>
                <a:spcPts val="0"/>
              </a:spcBef>
              <a:buClr>
                <a:srgbClr val="FF0000"/>
              </a:buClr>
              <a:buSzPct val="95000"/>
              <a:defRPr/>
            </a:pP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  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造成不可预期的情况。</a:t>
            </a:r>
            <a:endParaRPr lang="en-US" altLang="zh-TW" sz="16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和</a:t>
            </a:r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的混用</a:t>
            </a:r>
          </a:p>
        </p:txBody>
      </p:sp>
      <p:pic>
        <p:nvPicPr>
          <p:cNvPr id="12" name="圖片 11" descr="Capture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44824" y="3192388"/>
            <a:ext cx="4343400" cy="10287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725144"/>
            <a:ext cx="9144000" cy="17281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fr-CA" altLang="zh-TW" sz="5500" b="1" dirty="0" smtClean="0"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Adobe 黑体 Std R" pitchFamily="34" charset="-128"/>
                <a:cs typeface="Times New Roman" pitchFamily="18" charset="0"/>
              </a:rPr>
              <a:t>TICE99 </a:t>
            </a:r>
            <a:r>
              <a:rPr lang="fr-CA" altLang="zh-TW" sz="5500" b="1" dirty="0" smtClean="0">
                <a:solidFill>
                  <a:schemeClr val="bg1"/>
                </a:solidFill>
                <a:effectLst>
                  <a:outerShdw blurRad="101600" dist="101600" dir="2700000" algn="tl" rotWithShape="0">
                    <a:prstClr val="black">
                      <a:alpha val="35000"/>
                    </a:prstClr>
                  </a:outerShdw>
                </a:effectLst>
                <a:latin typeface="Times New Roman" pitchFamily="18" charset="0"/>
                <a:ea typeface="Adobe 黑体 Std R" pitchFamily="34" charset="-128"/>
                <a:cs typeface="Times New Roman" pitchFamily="18" charset="0"/>
              </a:rPr>
              <a:t>C Compiler</a:t>
            </a:r>
            <a:r>
              <a:rPr lang="fr-CA" altLang="zh-TW" sz="5500" dirty="0" smtClean="0">
                <a:solidFill>
                  <a:schemeClr val="bg1"/>
                </a:solidFill>
                <a:effectLst>
                  <a:outerShdw blurRad="101600" dist="101600" dir="2700000" algn="tl" rotWithShape="0">
                    <a:prstClr val="black">
                      <a:alpha val="35000"/>
                    </a:prstClr>
                  </a:outerShdw>
                </a:effectLst>
                <a:latin typeface="Adobe 黑体 Std R" pitchFamily="34" charset="-128"/>
                <a:ea typeface="Adobe 黑体 Std R" pitchFamily="34" charset="-128"/>
              </a:rPr>
              <a:t/>
            </a:r>
            <a:br>
              <a:rPr lang="fr-CA" altLang="zh-TW" sz="5500" dirty="0" smtClean="0">
                <a:solidFill>
                  <a:schemeClr val="bg1"/>
                </a:solidFill>
                <a:effectLst>
                  <a:outerShdw blurRad="101600" dist="101600" dir="2700000" algn="tl" rotWithShape="0">
                    <a:prstClr val="black">
                      <a:alpha val="35000"/>
                    </a:prstClr>
                  </a:outerShdw>
                </a:effectLst>
                <a:latin typeface="Adobe 黑体 Std R" pitchFamily="34" charset="-128"/>
                <a:ea typeface="Adobe 黑体 Std R" pitchFamily="34" charset="-128"/>
              </a:rPr>
            </a:br>
            <a:r>
              <a:rPr lang="zh-TW" altLang="en-US" sz="6000" dirty="0" smtClean="0">
                <a:solidFill>
                  <a:schemeClr val="bg1"/>
                </a:solidFill>
                <a:effectLst>
                  <a:outerShdw blurRad="50800" dist="50800" dir="3000000" algn="tl" rotWithShape="0">
                    <a:prstClr val="black">
                      <a:alpha val="40000"/>
                    </a:prstClr>
                  </a:outerShdw>
                </a:effectLst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特殊用法</a:t>
            </a:r>
            <a:endParaRPr lang="fr-FR" altLang="zh-TW" sz="6000" dirty="0" smtClean="0">
              <a:solidFill>
                <a:schemeClr val="bg1"/>
              </a:solidFill>
              <a:effectLst>
                <a:outerShdw blurRad="101600" dist="101600" dir="2700000" algn="tl" rotWithShape="0">
                  <a:prstClr val="black">
                    <a:alpha val="35000"/>
                  </a:prstClr>
                </a:outerShdw>
              </a:effectLst>
              <a:latin typeface="Adobe 黑体 Std R" pitchFamily="34" charset="-128"/>
              <a:ea typeface="Adobe 黑体 Std R" pitchFamily="34" charset="-128"/>
            </a:endParaRPr>
          </a:p>
        </p:txBody>
      </p:sp>
      <p:pic>
        <p:nvPicPr>
          <p:cNvPr id="7" name="圖片 6" descr="LOGO+英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54857" y="3872556"/>
            <a:ext cx="3234286" cy="70857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和</a:t>
            </a:r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的混用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611560" y="1268760"/>
            <a:ext cx="7920880" cy="49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在此，我们用下面的范例来做位址数量填写的说明。</a:t>
            </a:r>
            <a:endParaRPr lang="en-US" altLang="zh-TW" sz="20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11560" y="170864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C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572000" y="170080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汇编文件：                            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11560" y="4837248"/>
            <a:ext cx="7920880" cy="1548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400"/>
              </a:spcAft>
              <a:buClr>
                <a:schemeClr val="accent2">
                  <a:lumMod val="60000"/>
                  <a:lumOff val="40000"/>
                </a:schemeClr>
              </a:buClr>
              <a:buSzPct val="95000"/>
              <a:defRPr/>
            </a:pP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程序中的带入参数分别是</a:t>
            </a:r>
            <a:r>
              <a:rPr lang="en-US" altLang="zh-TW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uchar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和</a:t>
            </a:r>
            <a:r>
              <a:rPr lang="en-US" altLang="zh-TW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uchar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j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，共传入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个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Bytes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，则在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.DECLFUNC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的括号中的第二个数值就要填入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；而在汇编程序中用到了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个局部变量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(add_LOCAL+0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add_LOCAL+1)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，则第一个数值也要填入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SzPct val="95000"/>
              <a:buFont typeface="標楷體" pitchFamily="65" charset="-120"/>
              <a:buChar char="※"/>
              <a:defRPr/>
            </a:pP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建议尽量做用</a:t>
            </a:r>
            <a:r>
              <a:rPr lang="en-US" altLang="zh-TW" sz="1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inline_asm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的方式来撰写，以免位址计算错误，造成不可预期的错误情况。</a:t>
            </a:r>
            <a:endPara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3" name="圖片 12" descr="Capture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1" y="2204864"/>
            <a:ext cx="3417570" cy="1944216"/>
          </a:xfrm>
          <a:prstGeom prst="rect">
            <a:avLst/>
          </a:prstGeom>
        </p:spPr>
      </p:pic>
      <p:pic>
        <p:nvPicPr>
          <p:cNvPr id="14" name="圖片 13" descr="Capture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02284" y="2204864"/>
            <a:ext cx="2766060" cy="244827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 txBox="1">
            <a:spLocks noChangeArrowheads="1"/>
          </p:cNvSpPr>
          <p:nvPr/>
        </p:nvSpPr>
        <p:spPr bwMode="auto">
          <a:xfrm>
            <a:off x="0" y="2060848"/>
            <a:ext cx="91440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>
              <a:lnSpc>
                <a:spcPct val="150000"/>
              </a:lnSpc>
              <a:spcAft>
                <a:spcPts val="600"/>
              </a:spcAft>
            </a:pP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位元变量（含</a:t>
            </a:r>
            <a:r>
              <a:rPr kumimoji="0" lang="en-US" altLang="zh-TW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struct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800" b="1" kern="0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Bit Field </a:t>
            </a:r>
            <a:r>
              <a:rPr lang="zh-TW" altLang="en-US" sz="2800" b="1" kern="0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） 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一般变量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#program</a:t>
            </a: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的使用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inline </a:t>
            </a:r>
            <a:r>
              <a:rPr kumimoji="0" lang="en-US" altLang="zh-TW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函数的使用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/>
            </a:r>
            <a:b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</a:b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Ｃ和</a:t>
            </a:r>
            <a:r>
              <a:rPr kumimoji="0" lang="en-US" altLang="zh-TW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ASM</a:t>
            </a:r>
            <a:r>
              <a:rPr kumimoji="0" lang="zh-TW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的混合模式</a:t>
            </a:r>
            <a:endParaRPr kumimoji="0" lang="zh-TW" altLang="en-US" sz="2800" b="0" i="0" u="none" strike="noStrike" kern="0" cap="none" spc="-150" normalizeH="0" baseline="0" noProof="0" dirty="0">
              <a:ln w="12700">
                <a:solidFill>
                  <a:schemeClr val="bg1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476672"/>
            <a:ext cx="9144000" cy="1368152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CA" altLang="zh-TW" sz="4000" b="1" i="1" spc="-150" dirty="0" smtClean="0">
                <a:ln w="19050">
                  <a:solidFill>
                    <a:schemeClr val="bg1"/>
                  </a:solidFill>
                </a:ln>
                <a:solidFill>
                  <a:srgbClr val="56AB2D"/>
                </a:solidFill>
                <a:effectLst>
                  <a:outerShdw blurRad="76200" dist="63500" dir="1800000" algn="tl">
                    <a:schemeClr val="tx1">
                      <a:lumMod val="50000"/>
                      <a:lumOff val="50000"/>
                      <a:alpha val="50000"/>
                    </a:schemeClr>
                  </a:outerShdw>
                </a:effectLst>
                <a:latin typeface="Arial Black" pitchFamily="34" charset="0"/>
              </a:rPr>
              <a:t>TICE99 C Compiler </a:t>
            </a:r>
            <a:r>
              <a:rPr lang="zh-TW" altLang="en-US" sz="4000" b="1" i="1" spc="-150" dirty="0" smtClean="0">
                <a:ln w="19050">
                  <a:solidFill>
                    <a:schemeClr val="bg1"/>
                  </a:solidFill>
                </a:ln>
                <a:solidFill>
                  <a:srgbClr val="56AB2D"/>
                </a:solidFill>
                <a:effectLst>
                  <a:outerShdw blurRad="76200" dist="63500" dir="1800000" algn="tl">
                    <a:schemeClr val="tx1">
                      <a:lumMod val="50000"/>
                      <a:lumOff val="50000"/>
                      <a:alpha val="50000"/>
                    </a:schemeClr>
                  </a:outerShdw>
                </a:effectLst>
                <a:latin typeface="華康儷粗黑" pitchFamily="49" charset="-120"/>
                <a:ea typeface="華康儷粗黑" pitchFamily="49" charset="-120"/>
              </a:rPr>
              <a:t>注意事項</a:t>
            </a:r>
            <a:endParaRPr lang="zh-TW" altLang="en-US" sz="2400" spc="-150" dirty="0">
              <a:ln w="12700">
                <a:solidFill>
                  <a:schemeClr val="bg1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1640" y="3356992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1331640" y="2708920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1331640" y="4617136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331640" y="3969064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1331640" y="5913280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1331640" y="5265208"/>
            <a:ext cx="648072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56AB2D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cs typeface="Shruti" pitchFamily="2"/>
              </a:rPr>
              <a:t>位元变量</a:t>
            </a:r>
            <a:endParaRPr lang="zh-TW" altLang="en-US" sz="4800" b="1" spc="-150" dirty="0">
              <a:ln w="9525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  <a:cs typeface="Shruti" pitchFamily="2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11560" y="1268760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有别于Ａ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NSI C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，ＴＭ５７的Ｃ编译程序支援位变量和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Bit Field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，但只能宣告在全域变数，不可宣告为本地变量或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const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变量。建议由编译器安排位址，避免造成位址冲突的情况。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位变量宣告：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 lvl="2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位变量宣告的方式，可分为非指定与指定位址，实际情况如下：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 lvl="2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非指定位址：Ｃ编译器会自动把位址安排在可以位操作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1692000" lvl="2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例如：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232000" lvl="2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bit B1, B2;</a:t>
            </a:r>
          </a:p>
          <a:p>
            <a:pPr marL="2232000" lvl="2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main(){….}</a:t>
            </a:r>
          </a:p>
          <a:p>
            <a:pPr marL="252000" lvl="2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指定位址：须定址在可以位操作区域（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请注意各晶片手册说明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）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1692000" lvl="2">
              <a:buClr>
                <a:schemeClr val="accent2">
                  <a:lumMod val="60000"/>
                  <a:lumOff val="40000"/>
                </a:schemeClr>
              </a:buClr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例如：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232000" lvl="3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bit B1@0x30@0:FPLANE;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//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只可指定在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FPLANE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位操作的区域</a:t>
            </a:r>
            <a:endParaRPr lang="en-US" altLang="zh-TW" sz="1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232000" lvl="3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bit B2:bank1;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		// 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要有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bank1</a:t>
            </a:r>
            <a:r>
              <a:rPr lang="zh-TW" altLang="en-US" sz="1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的位址才有用</a:t>
            </a:r>
            <a:endParaRPr lang="en-US" altLang="zh-TW" sz="1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232000" lvl="3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main(){….}</a:t>
            </a:r>
            <a:endParaRPr lang="en-US" altLang="zh-TW" sz="24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cs typeface="Shruti" pitchFamily="2"/>
              </a:rPr>
              <a:t>位元变量</a:t>
            </a:r>
            <a:endParaRPr lang="zh-TW" altLang="en-US" sz="4800" b="1" spc="-150" dirty="0">
              <a:ln w="9525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  <a:cs typeface="Shruti" pitchFamily="2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11560" y="1268760"/>
            <a:ext cx="792088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另外还可以用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union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和</a:t>
            </a:r>
            <a:r>
              <a:rPr lang="en-US" altLang="zh-TW" sz="2000" dirty="0" err="1" smtClean="0">
                <a:latin typeface="標楷體" pitchFamily="65" charset="-120"/>
                <a:ea typeface="標楷體" pitchFamily="65" charset="-120"/>
              </a:rPr>
              <a:t>struct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的宣告方式，让位变量查看时，更整齐。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范例：用</a:t>
            </a:r>
            <a:r>
              <a:rPr lang="en-US" altLang="zh-TW" sz="1600" dirty="0" smtClean="0">
                <a:latin typeface="標楷體" pitchFamily="65" charset="-120"/>
                <a:ea typeface="標楷體" pitchFamily="65" charset="-120"/>
              </a:rPr>
              <a:t>union</a:t>
            </a:r>
            <a:r>
              <a:rPr lang="zh-TW" altLang="en-US" sz="1600" dirty="0" smtClean="0">
                <a:latin typeface="標楷體" pitchFamily="65" charset="-120"/>
                <a:ea typeface="標楷體" pitchFamily="65" charset="-120"/>
              </a:rPr>
              <a:t>宣告</a:t>
            </a:r>
            <a:endParaRPr lang="en-US" altLang="zh-TW" sz="16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95936" y="2254238"/>
            <a:ext cx="3786214" cy="37862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方式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lang="zh-TW" altLang="en-US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endParaRPr lang="en-US" altLang="zh-TW" sz="1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sz="1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struct</a:t>
            </a: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BITVAR{</a:t>
            </a:r>
          </a:p>
          <a:p>
            <a:pPr>
              <a:spcBef>
                <a:spcPts val="600"/>
              </a:spcBef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	         unsigned char B0:1;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B1:1;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B2:1;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B3:1;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B4:1;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B5:1;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B6:1;</a:t>
            </a:r>
          </a:p>
          <a:p>
            <a:pPr>
              <a:spcBef>
                <a:spcPts val="600"/>
              </a:spcBef>
            </a:pPr>
            <a:r>
              <a:rPr lang="en-US" altLang="zh-TW" sz="1400" dirty="0">
                <a:latin typeface="Times New Roman" pitchFamily="18" charset="0"/>
                <a:cs typeface="Times New Roman" pitchFamily="18" charset="0"/>
              </a:rPr>
              <a:t> 	         unsigned char 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B7:1;</a:t>
            </a:r>
          </a:p>
          <a:p>
            <a:r>
              <a:rPr lang="en-US" altLang="zh-TW" sz="1400" dirty="0"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};</a:t>
            </a:r>
          </a:p>
          <a:p>
            <a:r>
              <a:rPr lang="en-US" altLang="zh-TW" sz="1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struct</a:t>
            </a: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BITVAR FLAG_UN0@0x30:FPLANE;</a:t>
            </a:r>
          </a:p>
          <a:p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main(){….}</a:t>
            </a:r>
          </a:p>
          <a:p>
            <a:pPr>
              <a:lnSpc>
                <a:spcPct val="150000"/>
              </a:lnSpc>
            </a:pPr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420616" y="2254238"/>
            <a:ext cx="3483836" cy="35792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	</a:t>
            </a:r>
            <a:r>
              <a:rPr lang="zh-TW" altLang="en-US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方式</a:t>
            </a:r>
            <a:r>
              <a:rPr lang="en-US" altLang="zh-TW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</a:t>
            </a:r>
            <a:r>
              <a:rPr lang="zh-TW" altLang="en-US" sz="1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endParaRPr lang="en-US" altLang="zh-TW" sz="14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union BITVAR{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B0:1;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B1:1;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B2:1;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B3:1;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B4:1;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B5:1;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B6:1;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	unsigned char B7:1;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}</a:t>
            </a:r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 BITVAR_FLAG</a:t>
            </a: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@0x30:FPLANE;</a:t>
            </a:r>
          </a:p>
          <a:p>
            <a:pPr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	main(){....}</a:t>
            </a:r>
          </a:p>
          <a:p>
            <a:pPr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	</a:t>
            </a:r>
          </a:p>
          <a:p>
            <a:pPr lvl="2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dirty="0" smtClean="0"/>
              <a:t>			</a:t>
            </a:r>
            <a:endParaRPr lang="zh-TW" alt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611560" y="1340768"/>
            <a:ext cx="792088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一般变量的宣告，可以指定所宣告的变量是在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FPLANE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或是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RPLANE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，也有分为非指定和指定位址的宣告方式。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非指定位址的方式：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 lvl="2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F_Var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;                       </a:t>
            </a:r>
            <a:r>
              <a:rPr lang="en-US" altLang="zh-TW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// </a:t>
            </a:r>
            <a:r>
              <a:rPr lang="zh-TW" altLang="en-US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预设在</a:t>
            </a:r>
            <a:r>
              <a:rPr lang="en-US" altLang="zh-TW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FPLANE</a:t>
            </a:r>
            <a:r>
              <a:rPr lang="zh-TW" altLang="en-US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的区域</a:t>
            </a:r>
            <a:endParaRPr lang="en-US" altLang="zh-TW" sz="1600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 lvl="2">
              <a:lnSpc>
                <a:spcPct val="150000"/>
              </a:lnSpc>
              <a:spcAft>
                <a:spcPts val="1200"/>
              </a:spcAft>
              <a:buClr>
                <a:schemeClr val="accent2">
                  <a:lumMod val="60000"/>
                  <a:lumOff val="40000"/>
                </a:schemeClr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R_Var:RPLANE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;      </a:t>
            </a:r>
            <a:r>
              <a:rPr lang="en-US" altLang="zh-TW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//</a:t>
            </a:r>
            <a:r>
              <a:rPr lang="zh-TW" altLang="en-US" sz="16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只可在宣告于全域变量 </a:t>
            </a:r>
            <a:endParaRPr lang="en-US" altLang="zh-TW" sz="2000" b="1" dirty="0" smtClean="0">
              <a:ln w="9525">
                <a:noFill/>
              </a:ln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指定位址的方式：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(</a:t>
            </a:r>
            <a:r>
              <a:rPr lang="zh-TW" altLang="en-US" sz="2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只可宣告于全域变量</a:t>
            </a:r>
            <a:r>
              <a:rPr lang="en-US" altLang="zh-TW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sym typeface="Wingdings" pitchFamily="2" charset="2"/>
              </a:rPr>
              <a:t>)</a:t>
            </a:r>
            <a:endParaRPr lang="en-US" altLang="zh-TW" sz="2000" b="1" dirty="0" smtClean="0">
              <a:ln w="9525">
                <a:noFill/>
              </a:ln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F_Var@0x30:FPLANE;</a:t>
            </a:r>
          </a:p>
          <a:p>
            <a:pPr marL="252000"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R_Var@0x40:RPLANE;</a:t>
            </a:r>
          </a:p>
          <a:p>
            <a:pPr marL="252000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在有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Bank1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的晶片下，也可以指定变量是在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Bank1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区域里，但无法指定位址。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lnSpc>
                <a:spcPct val="150000"/>
              </a:lnSpc>
              <a:spcAft>
                <a:spcPts val="12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unsigned char FB1_Var:bank1;</a:t>
            </a:r>
          </a:p>
          <a:p>
            <a:pPr marL="252000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en-US" altLang="zh-TW" sz="1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※</a:t>
            </a:r>
            <a:r>
              <a:rPr lang="zh-TW" altLang="en-US" sz="1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RPLANE</a:t>
            </a:r>
            <a:r>
              <a:rPr lang="zh-TW" altLang="en-US" sz="16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的位址在有些晶片上只能写不能读，详情请参考各晶片手册</a:t>
            </a:r>
            <a:endParaRPr lang="en-US" altLang="zh-TW" sz="1600" b="1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  <a:cs typeface="Shruti" pitchFamily="2"/>
              </a:rPr>
              <a:t>一般变量</a:t>
            </a:r>
            <a:endParaRPr lang="zh-TW" altLang="en-US" sz="4800" b="1" spc="-150" dirty="0">
              <a:ln w="9525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  <a:cs typeface="Shruti" pitchFamily="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611560" y="2420888"/>
            <a:ext cx="273630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指定函数：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#define Max   6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char f1(char, char);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void main()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{</a:t>
            </a:r>
          </a:p>
          <a:p>
            <a:pPr marL="43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c = 0;</a:t>
            </a:r>
          </a:p>
          <a:p>
            <a:pPr marL="43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c = f1(5, 6);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f1(</a:t>
            </a: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j)@0x0100</a:t>
            </a:r>
          </a:p>
          <a:p>
            <a:pPr marL="252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{   return (</a:t>
            </a:r>
            <a:r>
              <a:rPr lang="en-US" altLang="zh-TW" sz="1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TW" sz="1600" dirty="0" smtClean="0">
                <a:latin typeface="Times New Roman" pitchFamily="18" charset="0"/>
                <a:cs typeface="Times New Roman" pitchFamily="18" charset="0"/>
              </a:rPr>
              <a:t> + j);   }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预处理</a:t>
            </a:r>
            <a:r>
              <a:rPr lang="en-US" altLang="zh-TW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</a:t>
            </a:r>
            <a:r>
              <a:rPr lang="en-US" altLang="zh-TW" sz="4800" b="1" spc="-150" dirty="0" err="1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pragma</a:t>
            </a:r>
            <a:endParaRPr lang="zh-TW" altLang="en-US" sz="4800" b="1" spc="-150" dirty="0" smtClean="0">
              <a:ln w="9525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11560" y="1268760"/>
            <a:ext cx="792088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</a:t>
            </a:r>
            <a:r>
              <a:rPr lang="en-US" altLang="zh-TW" sz="20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pragma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预处理的指令，在應用上有幾種方式，指定函數存在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ROM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的位址和指定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const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数组存在</a:t>
            </a:r>
            <a:r>
              <a:rPr lang="en-US" altLang="zh-TW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ROM</a:t>
            </a:r>
            <a:r>
              <a:rPr lang="zh-TW" altLang="en-US" sz="2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的位址。</a:t>
            </a:r>
            <a:endParaRPr lang="en-US" altLang="zh-TW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203848" y="2420888"/>
            <a:ext cx="56166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指定</a:t>
            </a:r>
            <a:r>
              <a:rPr lang="en-US" altLang="zh-TW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const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数组：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spcAft>
                <a:spcPts val="300"/>
              </a:spcAft>
              <a:buClr>
                <a:schemeClr val="accent3"/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pragma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tableromaddr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(0x200)</a:t>
            </a:r>
          </a:p>
          <a:p>
            <a:pPr marL="252000">
              <a:spcAft>
                <a:spcPts val="300"/>
              </a:spcAft>
              <a:buClr>
                <a:schemeClr val="accent3"/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const 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int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array[]={1,2,3,4,5,6,7};     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/* 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数值的部份</a:t>
            </a:r>
            <a:endParaRPr lang="en-US" altLang="zh-TW" sz="16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3384000">
              <a:spcAft>
                <a:spcPts val="300"/>
              </a:spcAft>
              <a:buClr>
                <a:schemeClr val="accent3"/>
              </a:buClr>
            </a:pP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会从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0x0201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安排，</a:t>
            </a:r>
            <a:endParaRPr lang="en-US" altLang="zh-TW" sz="16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3384000">
              <a:spcAft>
                <a:spcPts val="300"/>
              </a:spcAft>
              <a:buClr>
                <a:schemeClr val="accent3"/>
              </a:buClr>
            </a:pP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因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为需要多插入一个</a:t>
            </a:r>
            <a:endParaRPr lang="en-US" altLang="zh-TW" sz="16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3384000">
              <a:spcAft>
                <a:spcPts val="300"/>
              </a:spcAft>
              <a:buClr>
                <a:schemeClr val="accent3"/>
              </a:buClr>
            </a:pPr>
            <a:r>
              <a:rPr lang="en-US" altLang="zh-TW" sz="16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addwf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0x02,1 </a:t>
            </a:r>
            <a:r>
              <a:rPr lang="zh-TW" altLang="en-US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的指令</a:t>
            </a:r>
            <a:r>
              <a:rPr lang="en-US" altLang="zh-TW" sz="16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*/</a:t>
            </a:r>
          </a:p>
          <a:p>
            <a:pPr marL="252000">
              <a:spcAft>
                <a:spcPts val="300"/>
              </a:spcAft>
              <a:buClr>
                <a:schemeClr val="accent3"/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#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pragma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16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tableromaddr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(off)</a:t>
            </a:r>
          </a:p>
          <a:p>
            <a:pPr marL="252000">
              <a:spcAft>
                <a:spcPts val="300"/>
              </a:spcAft>
              <a:buClr>
                <a:schemeClr val="accent3"/>
              </a:buClr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main(){....}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80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中断函数的使用，目前可经由二种方式加入，一种是在新建专案时，就从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Insert Interrupt Function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的</a:t>
            </a:r>
            <a:r>
              <a:rPr lang="en-US" altLang="zh-TW" sz="2000" dirty="0" smtClean="0">
                <a:latin typeface="標楷體" pitchFamily="65" charset="-120"/>
                <a:ea typeface="標楷體" pitchFamily="65" charset="-120"/>
              </a:rPr>
              <a:t>Detail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裡加入，或是在撰写程序时，用手动的方式自己输入。</a:t>
            </a:r>
            <a:endParaRPr lang="en-US" altLang="zh-TW" sz="2000" dirty="0" smtClean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手动输入方式：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lnSpc>
                <a:spcPct val="150000"/>
              </a:lnSpc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使用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void Interrupt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key word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来宣告中断函数的名称和中断入口，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lnSpc>
                <a:spcPct val="150000"/>
              </a:lnSpc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宣告格式如下：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1080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void Interrupt &lt;</a:t>
            </a:r>
            <a:r>
              <a:rPr lang="en-US" altLang="zh-TW" sz="1600" b="1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Function_Name</a:t>
            </a:r>
            <a:r>
              <a:rPr lang="en-US" altLang="zh-TW" sz="1600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&gt;(void) @&lt;</a:t>
            </a:r>
            <a:r>
              <a:rPr lang="en-US" altLang="zh-TW" sz="1600" b="1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Interrupt_Vector_address</a:t>
            </a:r>
            <a:r>
              <a:rPr lang="en-US" altLang="zh-TW" sz="1600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&gt;</a:t>
            </a:r>
          </a:p>
          <a:p>
            <a:pPr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endParaRPr lang="en-US" altLang="zh-TW" sz="16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252000">
              <a:lnSpc>
                <a:spcPct val="150000"/>
              </a:lnSpc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依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TM57FLA80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TM0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中断入口为例：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1080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void Interrupt TM0(void) @0x01</a:t>
            </a:r>
          </a:p>
          <a:p>
            <a:pPr marL="1080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{……}</a:t>
            </a:r>
          </a:p>
          <a:p>
            <a:pPr marL="1080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main() </a:t>
            </a:r>
          </a:p>
          <a:p>
            <a:pPr marL="1080000">
              <a:spcAft>
                <a:spcPts val="300"/>
              </a:spcAft>
              <a:buClr>
                <a:schemeClr val="accent2">
                  <a:lumMod val="60000"/>
                  <a:lumOff val="40000"/>
                </a:schemeClr>
              </a:buClr>
              <a:buNone/>
            </a:pP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{……}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11560" y="1340768"/>
            <a:ext cx="792088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buBlip>
                <a:blip r:embed="rId4"/>
              </a:buBlip>
            </a:pP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TW" altLang="en-US" sz="2000" b="1" dirty="0" smtClean="0">
                <a:ln w="9525">
                  <a:noFill/>
                </a:ln>
                <a:solidFill>
                  <a:srgbClr val="56AB2D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新增专案时加入中断函数：</a:t>
            </a:r>
            <a:endParaRPr lang="en-US" altLang="zh-TW" sz="2000" b="1" dirty="0" smtClean="0">
              <a:ln w="9525">
                <a:noFill/>
              </a:ln>
              <a:solidFill>
                <a:srgbClr val="56AB2D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先选择使用那颗晶片，此处以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TM57FLA80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为例：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在晶片列表下方，把专案的类型选择为</a:t>
            </a:r>
            <a:r>
              <a:rPr lang="en-US" altLang="zh-TW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 / Assembly Language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  <a:buAutoNum type="arabicPeriod"/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94900" indent="-342900">
              <a:lnSpc>
                <a:spcPct val="150000"/>
              </a:lnSpc>
              <a:spcAft>
                <a:spcPts val="0"/>
              </a:spcAft>
            </a:pPr>
            <a:endParaRPr lang="en-US" altLang="zh-TW" sz="1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11262" y="332656"/>
            <a:ext cx="6192986" cy="721420"/>
          </a:xfrm>
        </p:spPr>
        <p:txBody>
          <a:bodyPr/>
          <a:lstStyle/>
          <a:p>
            <a:pPr algn="l"/>
            <a:r>
              <a:rPr lang="zh-TW" altLang="en-US" sz="4800" b="1" spc="-150" dirty="0" smtClean="0">
                <a:ln w="9525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中断函数的使用</a:t>
            </a:r>
          </a:p>
        </p:txBody>
      </p:sp>
      <p:pic>
        <p:nvPicPr>
          <p:cNvPr id="4" name="圖片 3" descr="Capture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258587"/>
            <a:ext cx="3095625" cy="1247775"/>
          </a:xfrm>
          <a:prstGeom prst="rect">
            <a:avLst/>
          </a:prstGeom>
        </p:spPr>
      </p:pic>
      <p:pic>
        <p:nvPicPr>
          <p:cNvPr id="5" name="圖片 4" descr="Capture-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7" y="4490843"/>
            <a:ext cx="5229225" cy="70008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80" grpId="0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A65A0738DFC8374FBE95B7B50B9D1053" ma:contentTypeVersion="0" ma:contentTypeDescription="建立新的文件。" ma:contentTypeScope="" ma:versionID="e0f9ae70ac80e61c284026d87410438e">
  <xsd:schema xmlns:xsd="http://www.w3.org/2001/XMLSchema" xmlns:p="http://schemas.microsoft.com/office/2006/metadata/properties" targetNamespace="http://schemas.microsoft.com/office/2006/metadata/properties" ma:root="true" ma:fieldsID="b8ca951d90cafeb83d4a03d140f1bad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 ma:readOnly="true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CE31E5A0-04A6-4570-885B-8008C8846078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7669777-91AA-43B0-A5DD-7E32CE57C9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EB5838-5816-438D-ADDC-157A072E9A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4696</TotalTime>
  <Words>1707</Words>
  <Application>Microsoft Office PowerPoint</Application>
  <PresentationFormat>如螢幕大小 (4:3)</PresentationFormat>
  <Paragraphs>243</Paragraphs>
  <Slides>20</Slides>
  <Notes>20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Modèle par défaut</vt:lpstr>
      <vt:lpstr>投影片 1</vt:lpstr>
      <vt:lpstr>TICE99 C Compiler 特殊用法</vt:lpstr>
      <vt:lpstr>TICE99 C Compiler 注意事項</vt:lpstr>
      <vt:lpstr>位元变量</vt:lpstr>
      <vt:lpstr>位元变量</vt:lpstr>
      <vt:lpstr>一般变量</vt:lpstr>
      <vt:lpstr>预处理#pragma</vt:lpstr>
      <vt:lpstr>中断函数的使用</vt:lpstr>
      <vt:lpstr>中断函数的使用</vt:lpstr>
      <vt:lpstr>中断函数的使用</vt:lpstr>
      <vt:lpstr>中断函数的使用</vt:lpstr>
      <vt:lpstr>中断函数的使用</vt:lpstr>
      <vt:lpstr>中断函数的使用</vt:lpstr>
      <vt:lpstr>中断函数的使用</vt:lpstr>
      <vt:lpstr>inline asm函数</vt:lpstr>
      <vt:lpstr>inline asm函数</vt:lpstr>
      <vt:lpstr>C和ASM的混用</vt:lpstr>
      <vt:lpstr>C和ASM的混用</vt:lpstr>
      <vt:lpstr>C和ASM的混用</vt:lpstr>
      <vt:lpstr>C和ASM的混用</vt:lpstr>
    </vt:vector>
  </TitlesOfParts>
  <Company>Party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TICE99 C Compiler特殊用法簡報</dc:title>
  <dc:creator>Mediac</dc:creator>
  <cp:lastModifiedBy>王桂娟 (Grace Wang)</cp:lastModifiedBy>
  <cp:revision>578</cp:revision>
  <dcterms:created xsi:type="dcterms:W3CDTF">2007-06-01T15:54:39Z</dcterms:created>
  <dcterms:modified xsi:type="dcterms:W3CDTF">2014-06-10T08:16:02Z</dcterms:modified>
  <cp:contentType>文件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0x010100A65A0738DFC8374FBE95B7B50B9D1053</vt:lpwstr>
  </property>
</Properties>
</file>